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5" r:id="rId1"/>
  </p:sldMasterIdLst>
  <p:notesMasterIdLst>
    <p:notesMasterId r:id="rId24"/>
  </p:notesMasterIdLst>
  <p:sldIdLst>
    <p:sldId id="256" r:id="rId2"/>
    <p:sldId id="257" r:id="rId3"/>
    <p:sldId id="259" r:id="rId4"/>
    <p:sldId id="260" r:id="rId5"/>
    <p:sldId id="286" r:id="rId6"/>
    <p:sldId id="282" r:id="rId7"/>
    <p:sldId id="278" r:id="rId8"/>
    <p:sldId id="279" r:id="rId9"/>
    <p:sldId id="261" r:id="rId10"/>
    <p:sldId id="262" r:id="rId11"/>
    <p:sldId id="281" r:id="rId12"/>
    <p:sldId id="264" r:id="rId13"/>
    <p:sldId id="271" r:id="rId14"/>
    <p:sldId id="280" r:id="rId15"/>
    <p:sldId id="269" r:id="rId16"/>
    <p:sldId id="268" r:id="rId17"/>
    <p:sldId id="272" r:id="rId18"/>
    <p:sldId id="266" r:id="rId19"/>
    <p:sldId id="270" r:id="rId20"/>
    <p:sldId id="274" r:id="rId21"/>
    <p:sldId id="275" r:id="rId22"/>
    <p:sldId id="276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493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B95D6E-1B6E-450B-97B2-711D90D3113F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CB8347-33FB-41D8-86ED-9FA59A738A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864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  <p:sp>
        <p:nvSpPr>
          <p:cNvPr id="27651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ru-RU"/>
          </a:p>
        </p:txBody>
      </p:sp>
      <p:sp>
        <p:nvSpPr>
          <p:cNvPr id="39939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1C100325-F248-4313-B11E-D326AAA38961}" type="slidenum">
              <a:rPr lang="ru-RU" sz="1200">
                <a:latin typeface="Calibri" panose="020F0502020204030204" pitchFamily="34" charset="0"/>
              </a:rPr>
              <a:pPr algn="r" eaLnBrk="1" hangingPunct="1"/>
              <a:t>11</a:t>
            </a:fld>
            <a:endParaRPr lang="ru-RU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102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04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147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840661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71434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65614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4247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582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0976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058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8150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167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5517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41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9816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700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1833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D0910-1CDF-44F6-AB7F-8CCC1459A3FE}" type="datetimeFigureOut">
              <a:rPr lang="ru-RU" smtClean="0"/>
              <a:t>25.04.2020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D08F490-B031-418A-BF40-0F34DFF443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875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84;&#1091;&#1079;&#1099;&#1082;&#1072;\&#1090;&#1072;&#1085;&#1094;&#1077;&#1074;&#1072;&#1083;&#1100;&#1085;&#1099;&#1081;%20&#1088;&#1072;&#1081;\01%20&#1044;&#1086;&#1088;&#1086;&#1078;&#1082;&#1072;%201.wma" TargetMode="Externa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14608" y="300624"/>
            <a:ext cx="7866345" cy="263046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Религия. Роль религии в жизни общества.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32756" y="4659681"/>
            <a:ext cx="4860099" cy="150312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449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</a:rPr>
              <a:t>Группы религий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3200" b="1" dirty="0" smtClean="0"/>
              <a:t>РОДОПЛЕМЕННЫЕ</a:t>
            </a:r>
            <a:r>
              <a:rPr lang="ru-RU" sz="3200" dirty="0" smtClean="0"/>
              <a:t>- примитивные верования, сохранившиеся по сей день;</a:t>
            </a:r>
          </a:p>
          <a:p>
            <a:pPr>
              <a:lnSpc>
                <a:spcPct val="90000"/>
              </a:lnSpc>
            </a:pPr>
            <a:r>
              <a:rPr lang="ru-RU" sz="3200" b="1" dirty="0" smtClean="0"/>
              <a:t>НАЦИОНАЛЬНО-ГОСУДАРСТВЕННЫЕ РЕЛИГИИ</a:t>
            </a:r>
            <a:r>
              <a:rPr lang="ru-RU" sz="3200" dirty="0" smtClean="0"/>
              <a:t>, составляющие основу религиозной жизни отдельных наций (например, индуизм, иудаизм);</a:t>
            </a:r>
          </a:p>
          <a:p>
            <a:pPr>
              <a:lnSpc>
                <a:spcPct val="90000"/>
              </a:lnSpc>
            </a:pPr>
            <a:r>
              <a:rPr lang="ru-RU" sz="3200" b="1" dirty="0" smtClean="0"/>
              <a:t>МИРОВЫЕ</a:t>
            </a:r>
            <a:r>
              <a:rPr lang="ru-RU" sz="3200" dirty="0" smtClean="0"/>
              <a:t> РЕЛИГИИ.</a:t>
            </a:r>
          </a:p>
          <a:p>
            <a:pPr>
              <a:lnSpc>
                <a:spcPct val="90000"/>
              </a:lnSpc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835505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1919288" y="188913"/>
            <a:ext cx="7200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400" b="1">
                <a:solidFill>
                  <a:srgbClr val="000000"/>
                </a:solidFill>
                <a:latin typeface="Times" panose="02020603050405020304" pitchFamily="18" charset="0"/>
              </a:rPr>
              <a:t>  </a:t>
            </a:r>
            <a:r>
              <a:rPr lang="ru-RU" sz="3600" b="1">
                <a:solidFill>
                  <a:srgbClr val="FF0000"/>
                </a:solidFill>
                <a:latin typeface="Georgia" panose="02040502050405020303" pitchFamily="18" charset="0"/>
              </a:rPr>
              <a:t>Мировые религии</a:t>
            </a:r>
            <a:r>
              <a:rPr lang="ru-RU" sz="2400" b="1">
                <a:solidFill>
                  <a:srgbClr val="000000"/>
                </a:solidFill>
                <a:latin typeface="Times" panose="02020603050405020304" pitchFamily="18" charset="0"/>
              </a:rPr>
              <a:t> 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292225" y="1662905"/>
            <a:ext cx="33845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Христианство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7375525" y="4437063"/>
            <a:ext cx="143033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sz="2800" b="1">
                <a:solidFill>
                  <a:srgbClr val="FF0000"/>
                </a:solidFill>
                <a:latin typeface="Georgia" panose="02040502050405020303" pitchFamily="18" charset="0"/>
              </a:rPr>
              <a:t>Ислам</a:t>
            </a:r>
            <a:endParaRPr lang="ru-RU" sz="280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716148" y="4033382"/>
            <a:ext cx="19606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ru-RU" sz="2800" b="1" dirty="0">
                <a:solidFill>
                  <a:srgbClr val="FF0000"/>
                </a:solidFill>
                <a:latin typeface="Georgia" panose="02040502050405020303" pitchFamily="18" charset="0"/>
              </a:rPr>
              <a:t>Буддизм</a:t>
            </a:r>
            <a:endParaRPr lang="ru-RU" sz="2800" dirty="0">
              <a:solidFill>
                <a:srgbClr val="FF0000"/>
              </a:solidFill>
              <a:latin typeface="Georgia" panose="02040502050405020303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0464" y="1484313"/>
            <a:ext cx="3527425" cy="234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5" name="Picture 15" descr="i?id=463860370-06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459" y="2126237"/>
            <a:ext cx="10382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7" name="Picture 17" descr="i?id=320485814-6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0175" y="2126237"/>
            <a:ext cx="2371725" cy="150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19" name="Picture 19" descr="i?id=168644686-10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9113" y="5157788"/>
            <a:ext cx="9334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1" name="Picture 21" descr="i?id=59878747-19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01" y="5157788"/>
            <a:ext cx="273367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4" name="Picture 24" descr="SAM_01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15" y="4696619"/>
            <a:ext cx="3111022" cy="200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25" name="Picture 25" descr="SAM_01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4356" y="4556602"/>
            <a:ext cx="1492250" cy="1989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6722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Признаки мировых религий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lnSpc>
                <a:spcPct val="80000"/>
              </a:lnSpc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Огромное число последователей во всем мире;</a:t>
            </a:r>
          </a:p>
          <a:p>
            <a:pPr>
              <a:lnSpc>
                <a:spcPct val="80000"/>
              </a:lnSpc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Они </a:t>
            </a:r>
            <a:r>
              <a:rPr lang="ru-RU" sz="2600">
                <a:solidFill>
                  <a:schemeClr val="hlink"/>
                </a:solidFill>
              </a:rPr>
              <a:t>космополитичны</a:t>
            </a: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, носят меж -и надэтнический характер, выходя за пределы наций и государств;</a:t>
            </a:r>
          </a:p>
          <a:p>
            <a:pPr>
              <a:lnSpc>
                <a:spcPct val="80000"/>
              </a:lnSpc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Они </a:t>
            </a:r>
            <a:r>
              <a:rPr lang="ru-RU" sz="2600">
                <a:solidFill>
                  <a:schemeClr val="hlink"/>
                </a:solidFill>
              </a:rPr>
              <a:t>эгалитарны</a:t>
            </a: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 (проповедуют равенство всех людей, обращены к представителям всех социальных групп);</a:t>
            </a:r>
          </a:p>
          <a:p>
            <a:pPr>
              <a:lnSpc>
                <a:spcPct val="80000"/>
              </a:lnSpc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Их отличает необычайная пропагандистская активность и </a:t>
            </a:r>
            <a:r>
              <a:rPr lang="ru-RU" sz="2600">
                <a:solidFill>
                  <a:schemeClr val="hlink"/>
                </a:solidFill>
              </a:rPr>
              <a:t>прозелатизм</a:t>
            </a: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 (стремление обратить в свою веру лиц другого исповедания)</a:t>
            </a:r>
          </a:p>
        </p:txBody>
      </p:sp>
    </p:spTree>
    <p:extLst>
      <p:ext uri="{BB962C8B-B14F-4D97-AF65-F5344CB8AC3E}">
        <p14:creationId xmlns:p14="http://schemas.microsoft.com/office/powerpoint/2010/main" val="260228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>
                <a:solidFill>
                  <a:srgbClr val="FF0000"/>
                </a:solidFill>
              </a:rPr>
              <a:t>Религии государственные, имеющие национальные идеи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Индуизм- исповедует 80 % жителей Индии. 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Конфуцианство-  ( по имени основателя Кун Фуцзы- Конфуция), более 2-х тысяч лет считается первоосновой государственной и моральной философией Китая. Выполняет роль мировой религии.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Даосизм -философская школа Китая ( от центрального понятия этой школы «Дао»- путь).</a:t>
            </a:r>
          </a:p>
        </p:txBody>
      </p:sp>
    </p:spTree>
    <p:extLst>
      <p:ext uri="{BB962C8B-B14F-4D97-AF65-F5344CB8AC3E}">
        <p14:creationId xmlns:p14="http://schemas.microsoft.com/office/powerpoint/2010/main" val="92838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1524001" y="0"/>
            <a:ext cx="89646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b="1">
                <a:solidFill>
                  <a:srgbClr val="FF0000"/>
                </a:solidFill>
                <a:latin typeface="Georgia" panose="02040502050405020303" pitchFamily="18" charset="0"/>
              </a:rPr>
              <a:t>Религии, которые имеют широкое распространение в современном мире</a:t>
            </a:r>
          </a:p>
        </p:txBody>
      </p:sp>
      <p:sp>
        <p:nvSpPr>
          <p:cNvPr id="30726" name="Rectangle 6"/>
          <p:cNvSpPr>
            <a:spLocks noChangeArrowheads="1"/>
          </p:cNvSpPr>
          <p:nvPr/>
        </p:nvSpPr>
        <p:spPr bwMode="auto">
          <a:xfrm>
            <a:off x="1774825" y="1628776"/>
            <a:ext cx="5113338" cy="393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/>
            <a:r>
              <a:rPr lang="ru-RU" sz="2800" b="1">
                <a:latin typeface="Georgia" panose="02040502050405020303" pitchFamily="18" charset="0"/>
              </a:rPr>
              <a:t>Христианство	 </a:t>
            </a:r>
          </a:p>
          <a:p>
            <a:pPr lvl="1"/>
            <a:endParaRPr lang="ru-RU" sz="2800" b="1">
              <a:latin typeface="Georgia" panose="02040502050405020303" pitchFamily="18" charset="0"/>
            </a:endParaRPr>
          </a:p>
          <a:p>
            <a:pPr lvl="1"/>
            <a:r>
              <a:rPr lang="ru-RU" sz="2800" b="1">
                <a:latin typeface="Georgia" panose="02040502050405020303" pitchFamily="18" charset="0"/>
              </a:rPr>
              <a:t>Ислам                              </a:t>
            </a:r>
          </a:p>
          <a:p>
            <a:pPr lvl="1"/>
            <a:endParaRPr lang="ru-RU" sz="2800" b="1">
              <a:latin typeface="Georgia" panose="02040502050405020303" pitchFamily="18" charset="0"/>
            </a:endParaRPr>
          </a:p>
          <a:p>
            <a:pPr lvl="1"/>
            <a:r>
              <a:rPr lang="ru-RU" sz="2800" b="1">
                <a:latin typeface="Georgia" panose="02040502050405020303" pitchFamily="18" charset="0"/>
              </a:rPr>
              <a:t>Индуизм                          </a:t>
            </a:r>
          </a:p>
          <a:p>
            <a:pPr lvl="1"/>
            <a:endParaRPr lang="ru-RU" sz="2800" b="1">
              <a:latin typeface="Georgia" panose="02040502050405020303" pitchFamily="18" charset="0"/>
            </a:endParaRPr>
          </a:p>
          <a:p>
            <a:pPr lvl="1"/>
            <a:r>
              <a:rPr lang="ru-RU" sz="2800" b="1">
                <a:latin typeface="Georgia" panose="02040502050405020303" pitchFamily="18" charset="0"/>
              </a:rPr>
              <a:t>Конфуцианство      </a:t>
            </a:r>
          </a:p>
          <a:p>
            <a:pPr lvl="1"/>
            <a:r>
              <a:rPr lang="ru-RU" sz="2800" b="1">
                <a:latin typeface="Georgia" panose="02040502050405020303" pitchFamily="18" charset="0"/>
              </a:rPr>
              <a:t>      </a:t>
            </a:r>
          </a:p>
          <a:p>
            <a:pPr lvl="1"/>
            <a:r>
              <a:rPr lang="ru-RU" sz="2800" b="1">
                <a:latin typeface="Georgia" panose="02040502050405020303" pitchFamily="18" charset="0"/>
              </a:rPr>
              <a:t>Буддизм</a:t>
            </a:r>
            <a:r>
              <a:rPr lang="ru-RU"/>
              <a:t>                           </a:t>
            </a:r>
          </a:p>
        </p:txBody>
      </p:sp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5664201" y="1628775"/>
            <a:ext cx="4608513" cy="402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1" algn="ctr"/>
            <a:r>
              <a:rPr lang="ru-RU" sz="2800">
                <a:latin typeface="Georgia" panose="02040502050405020303" pitchFamily="18" charset="0"/>
              </a:rPr>
              <a:t>1,5 миллиарда людей</a:t>
            </a:r>
          </a:p>
          <a:p>
            <a:pPr lvl="1" algn="ctr"/>
            <a:endParaRPr lang="ru-RU" sz="2800">
              <a:latin typeface="Georgia" panose="02040502050405020303" pitchFamily="18" charset="0"/>
            </a:endParaRPr>
          </a:p>
          <a:p>
            <a:pPr lvl="1">
              <a:spcBef>
                <a:spcPct val="20000"/>
              </a:spcBef>
              <a:buClr>
                <a:schemeClr val="accent1"/>
              </a:buClr>
              <a:buSzPct val="80000"/>
              <a:buFont typeface="Wingdings 2" panose="05020102010507070707" pitchFamily="18" charset="2"/>
              <a:buNone/>
            </a:pPr>
            <a:r>
              <a:rPr lang="ru-RU" sz="2800">
                <a:latin typeface="Georgia" panose="02040502050405020303" pitchFamily="18" charset="0"/>
              </a:rPr>
              <a:t>1 миллиард людей</a:t>
            </a:r>
          </a:p>
          <a:p>
            <a:pPr lvl="1" algn="ctr"/>
            <a:endParaRPr lang="ru-RU" sz="2800">
              <a:latin typeface="Georgia" panose="02040502050405020303" pitchFamily="18" charset="0"/>
            </a:endParaRPr>
          </a:p>
          <a:p>
            <a:pPr lvl="1" algn="ctr"/>
            <a:r>
              <a:rPr lang="ru-RU" sz="2800">
                <a:latin typeface="Georgia" panose="02040502050405020303" pitchFamily="18" charset="0"/>
              </a:rPr>
              <a:t>0,5 миллиардов людей</a:t>
            </a:r>
          </a:p>
          <a:p>
            <a:pPr lvl="1" algn="ctr"/>
            <a:endParaRPr lang="ru-RU" sz="2800">
              <a:latin typeface="Georgia" panose="02040502050405020303" pitchFamily="18" charset="0"/>
            </a:endParaRPr>
          </a:p>
          <a:p>
            <a:pPr lvl="1" algn="ctr"/>
            <a:r>
              <a:rPr lang="ru-RU" sz="2800">
                <a:latin typeface="Georgia" panose="02040502050405020303" pitchFamily="18" charset="0"/>
              </a:rPr>
              <a:t>0,5 миллиардов людей</a:t>
            </a:r>
          </a:p>
          <a:p>
            <a:pPr lvl="1" algn="ctr"/>
            <a:endParaRPr lang="ru-RU" sz="2800">
              <a:latin typeface="Georgia" panose="02040502050405020303" pitchFamily="18" charset="0"/>
            </a:endParaRPr>
          </a:p>
          <a:p>
            <a:pPr lvl="1" algn="ctr"/>
            <a:r>
              <a:rPr lang="ru-RU" sz="2800">
                <a:latin typeface="Georgia" panose="02040502050405020303" pitchFamily="18" charset="0"/>
              </a:rPr>
              <a:t>300 миллионов людей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3585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/>
      <p:bldP spid="307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Успенский Собор.bm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42862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881688" y="714376"/>
            <a:ext cx="4786312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Христианство –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вера в спасение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4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</a:t>
            </a:r>
            <a:r>
              <a:rPr lang="ru-RU" sz="4400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души </a:t>
            </a:r>
            <a:r>
              <a:rPr lang="ru-RU" sz="4400" dirty="0">
                <a:solidFill>
                  <a:srgbClr val="FF0000"/>
                </a:solidFill>
                <a:latin typeface="Times New Roman" panose="02020603050405020304" pitchFamily="18" charset="0"/>
              </a:rPr>
              <a:t>человека</a:t>
            </a:r>
          </a:p>
        </p:txBody>
      </p:sp>
    </p:spTree>
    <p:extLst>
      <p:ext uri="{BB962C8B-B14F-4D97-AF65-F5344CB8AC3E}">
        <p14:creationId xmlns:p14="http://schemas.microsoft.com/office/powerpoint/2010/main" val="213559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 descr="ислам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687" y="0"/>
            <a:ext cx="45608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5881688" y="0"/>
            <a:ext cx="4786312" cy="458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9600">
                <a:solidFill>
                  <a:srgbClr val="00B050"/>
                </a:solidFill>
                <a:latin typeface="Times New Roman" panose="02020603050405020304" pitchFamily="18" charset="0"/>
              </a:rPr>
              <a:t>Ислам –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8000">
                <a:solidFill>
                  <a:srgbClr val="00B050"/>
                </a:solidFill>
                <a:latin typeface="Times New Roman" panose="02020603050405020304" pitchFamily="18" charset="0"/>
              </a:rPr>
              <a:t>религия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8000">
                <a:solidFill>
                  <a:srgbClr val="00B050"/>
                </a:solidFill>
                <a:latin typeface="Times New Roman" panose="02020603050405020304" pitchFamily="18" charset="0"/>
              </a:rPr>
              <a:t>    чистоты</a:t>
            </a:r>
          </a:p>
        </p:txBody>
      </p:sp>
      <p:pic>
        <p:nvPicPr>
          <p:cNvPr id="4" name="01 Дорожка 1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39313" y="6286500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3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 nodeType="clickPar">
                      <p:stCondLst>
                        <p:cond delay="0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8910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 descr="ин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3876" y="1"/>
            <a:ext cx="2524125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3" name="Рисунок 2" descr="индуизм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806700"/>
            <a:ext cx="2540000" cy="405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09814" y="1143000"/>
            <a:ext cx="557212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9600" dirty="0">
                <a:solidFill>
                  <a:schemeClr val="bg2">
                    <a:lumMod val="50000"/>
                  </a:schemeClr>
                </a:solidFill>
              </a:rPr>
              <a:t>Индуизм -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4238625" y="3500438"/>
            <a:ext cx="5104282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5400">
                <a:solidFill>
                  <a:srgbClr val="000000"/>
                </a:solidFill>
                <a:latin typeface="Times New Roman" panose="02020603050405020304" pitchFamily="18" charset="0"/>
              </a:rPr>
              <a:t>Религия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5400">
                <a:solidFill>
                  <a:srgbClr val="000000"/>
                </a:solidFill>
                <a:latin typeface="Times New Roman" panose="02020603050405020304" pitchFamily="18" charset="0"/>
              </a:rPr>
              <a:t>жизненной силы</a:t>
            </a:r>
            <a:endParaRPr lang="ru-RU" sz="540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524500" y="4429126"/>
            <a:ext cx="361473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5400">
                <a:solidFill>
                  <a:schemeClr val="bg1"/>
                </a:solidFill>
                <a:latin typeface="Times New Roman" panose="02020603050405020304" pitchFamily="18" charset="0"/>
              </a:rPr>
              <a:t>жизненной 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7667626" y="5643564"/>
            <a:ext cx="16732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5400">
                <a:solidFill>
                  <a:schemeClr val="bg1"/>
                </a:solidFill>
                <a:latin typeface="Times New Roman" panose="02020603050405020304" pitchFamily="18" charset="0"/>
              </a:rPr>
              <a:t>силы</a:t>
            </a:r>
          </a:p>
        </p:txBody>
      </p:sp>
    </p:spTree>
    <p:extLst>
      <p:ext uri="{BB962C8B-B14F-4D97-AF65-F5344CB8AC3E}">
        <p14:creationId xmlns:p14="http://schemas.microsoft.com/office/powerpoint/2010/main" val="4046812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4" descr="f_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TextBox 5"/>
          <p:cNvSpPr txBox="1">
            <a:spLocks noChangeArrowheads="1"/>
          </p:cNvSpPr>
          <p:nvPr/>
        </p:nvSpPr>
        <p:spPr bwMode="auto">
          <a:xfrm>
            <a:off x="1703388" y="188913"/>
            <a:ext cx="8964612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8000" dirty="0">
                <a:solidFill>
                  <a:srgbClr val="FF0000"/>
                </a:solidFill>
                <a:latin typeface="Times New Roman" panose="02020603050405020304" pitchFamily="18" charset="0"/>
              </a:rPr>
              <a:t>Буддизм          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учение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                                                    о преодолении               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</a:rPr>
              <a:t>                                                                        зла</a:t>
            </a:r>
            <a:endParaRPr lang="ru-RU" sz="8000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5926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2" descr="IMG_005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4476" y="220342"/>
            <a:ext cx="4073525" cy="335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Рисунок 3" descr="магнитогорск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938" y="387421"/>
            <a:ext cx="4357687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6" name="TextBox 4"/>
          <p:cNvSpPr txBox="1">
            <a:spLocks noChangeArrowheads="1"/>
          </p:cNvSpPr>
          <p:nvPr/>
        </p:nvSpPr>
        <p:spPr bwMode="auto">
          <a:xfrm>
            <a:off x="1473897" y="3967689"/>
            <a:ext cx="9001125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lvl="1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400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церковь-                                               </a:t>
            </a:r>
            <a:r>
              <a:rPr lang="ru-RU" sz="280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 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         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18437" name="TextBox 7"/>
          <p:cNvSpPr txBox="1">
            <a:spLocks noChangeArrowheads="1"/>
          </p:cNvSpPr>
          <p:nvPr/>
        </p:nvSpPr>
        <p:spPr bwMode="auto">
          <a:xfrm>
            <a:off x="6524626" y="3429001"/>
            <a:ext cx="414337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Trebuchet MS" panose="020B0603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Trebuchet MS" panose="020B0603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Trebuchet MS" panose="020B0603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5pPr>
            <a:lvl6pPr marL="25146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6pPr>
            <a:lvl7pPr marL="29718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7pPr>
            <a:lvl8pPr marL="34290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8pPr>
            <a:lvl9pPr marL="3886200" indent="-228600" fontAlgn="base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Trebuchet MS" panose="020B0603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z="6600" dirty="0">
                <a:solidFill>
                  <a:schemeClr val="tx1"/>
                </a:solidFill>
                <a:latin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rgbClr val="0070C0"/>
                </a:solidFill>
                <a:latin typeface="Times New Roman" panose="02020603050405020304" pitchFamily="18" charset="0"/>
              </a:rPr>
              <a:t>мечеть</a:t>
            </a:r>
            <a:endParaRPr lang="ru-RU" sz="4000" dirty="0">
              <a:solidFill>
                <a:srgbClr val="0070C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35902" y="4937018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 smtClean="0">
                <a:solidFill>
                  <a:srgbClr val="002060"/>
                </a:solidFill>
              </a:rPr>
              <a:t>Население  </a:t>
            </a:r>
            <a:r>
              <a:rPr lang="ru-RU" sz="4000" dirty="0">
                <a:solidFill>
                  <a:srgbClr val="002060"/>
                </a:solidFill>
              </a:rPr>
              <a:t>нашей страны чаще всего исповедуют </a:t>
            </a:r>
            <a:r>
              <a:rPr lang="ru-RU" sz="4000" dirty="0" smtClean="0">
                <a:solidFill>
                  <a:srgbClr val="002060"/>
                </a:solidFill>
              </a:rPr>
              <a:t>христианство и ислам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137376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92315" y="333375"/>
            <a:ext cx="6375072" cy="656181"/>
          </a:xfrm>
        </p:spPr>
        <p:txBody>
          <a:bodyPr/>
          <a:lstStyle/>
          <a:p>
            <a:r>
              <a:rPr lang="ru-RU" sz="3600" dirty="0" smtClean="0"/>
              <a:t>Религия – это…</a:t>
            </a:r>
            <a:endParaRPr lang="ru-RU" sz="36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65753" y="1265129"/>
            <a:ext cx="9908088" cy="5386192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..- один из компонентов духовной сферы общества наряду с культурой, образованием, наукой   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…-один из фундаментальных институтов человеческого общества 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…-сфера общественного сознания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..-специфический тип мировоззрения и мироощущения, совокупность взглядов на мир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…-совокупность моральных принципов, регулирующих образ жизни и поведение людей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…-совокупность ритуальных действий, в которых выражается отношение и обращение  к  Богу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…-группа, сообщество, союз или организация множества людей, связанных единой верой</a:t>
            </a:r>
          </a:p>
          <a:p>
            <a:pPr algn="l"/>
            <a:r>
              <a:rPr lang="ru-RU" sz="2000" dirty="0" smtClean="0">
                <a:solidFill>
                  <a:schemeClr val="hlink"/>
                </a:solidFill>
              </a:rPr>
              <a:t>…-система верований и действий, с её помощью решаются вопросы человеческой жизни.</a:t>
            </a:r>
          </a:p>
          <a:p>
            <a:pPr algn="l"/>
            <a:r>
              <a:rPr lang="ru-RU" sz="2000" dirty="0" smtClean="0"/>
              <a:t> </a:t>
            </a:r>
            <a:endParaRPr lang="ru-RU" sz="2000" dirty="0" smtClean="0">
              <a:solidFill>
                <a:schemeClr val="hlink"/>
              </a:solidFill>
            </a:endParaRPr>
          </a:p>
          <a:p>
            <a:r>
              <a:rPr lang="ru-RU" sz="2000" dirty="0" smtClean="0">
                <a:solidFill>
                  <a:schemeClr val="hlink"/>
                </a:solidFill>
              </a:rPr>
              <a:t>В современной науке определение религии, исходит из признания ее основной веры в БОГА </a:t>
            </a:r>
          </a:p>
          <a:p>
            <a:r>
              <a:rPr lang="ru-RU" b="1" dirty="0" smtClean="0">
                <a:solidFill>
                  <a:schemeClr val="hlink"/>
                </a:solidFill>
              </a:rPr>
              <a:t>РЕЛИГИЯ - </a:t>
            </a:r>
            <a:r>
              <a:rPr lang="ru-RU" b="1" dirty="0">
                <a:solidFill>
                  <a:schemeClr val="hlink"/>
                </a:solidFill>
              </a:rPr>
              <a:t>ЕСТЬ  </a:t>
            </a:r>
            <a:r>
              <a:rPr lang="ru-RU" b="1" dirty="0" smtClean="0">
                <a:solidFill>
                  <a:schemeClr val="hlink"/>
                </a:solidFill>
              </a:rPr>
              <a:t>ВЕРА </a:t>
            </a:r>
            <a:r>
              <a:rPr lang="ru-RU" b="1" dirty="0">
                <a:solidFill>
                  <a:schemeClr val="hlink"/>
                </a:solidFill>
              </a:rPr>
              <a:t>В </a:t>
            </a:r>
            <a:r>
              <a:rPr lang="ru-RU" b="1" dirty="0" smtClean="0">
                <a:solidFill>
                  <a:schemeClr val="hlink"/>
                </a:solidFill>
              </a:rPr>
              <a:t>БОГА</a:t>
            </a:r>
            <a:endParaRPr lang="ru-RU" b="1" dirty="0">
              <a:solidFill>
                <a:schemeClr val="hlin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375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2136776" y="403226"/>
            <a:ext cx="7464425" cy="938212"/>
          </a:xfrm>
        </p:spPr>
        <p:txBody>
          <a:bodyPr rtlCol="0">
            <a:normAutofit fontScale="90000"/>
          </a:bodyPr>
          <a:lstStyle/>
          <a:p>
            <a:pPr>
              <a:defRPr/>
            </a:pPr>
            <a:r>
              <a:rPr lang="ru-RU" sz="2500" dirty="0"/>
              <a:t/>
            </a:r>
            <a:br>
              <a:rPr lang="ru-RU" sz="2500" dirty="0"/>
            </a:br>
            <a:r>
              <a:rPr lang="ru-RU" sz="3100" dirty="0">
                <a:solidFill>
                  <a:srgbClr val="FF0000"/>
                </a:solidFill>
              </a:rPr>
              <a:t>Роль религии в современном мире:</a:t>
            </a:r>
            <a:br>
              <a:rPr lang="ru-RU" sz="3100" dirty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590805" y="1615858"/>
            <a:ext cx="9256735" cy="448014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000" dirty="0"/>
              <a:t>Большинство людей, живущих на Земле, являются приверженцами одной из существующих мировых религий;</a:t>
            </a:r>
          </a:p>
          <a:p>
            <a:pPr>
              <a:lnSpc>
                <a:spcPct val="80000"/>
              </a:lnSpc>
            </a:pPr>
            <a:r>
              <a:rPr lang="ru-RU" sz="2000" dirty="0" smtClean="0"/>
              <a:t>Во </a:t>
            </a:r>
            <a:r>
              <a:rPr lang="ru-RU" sz="2000" dirty="0"/>
              <a:t>многих странах мира религиозные объединения отделены от государства. Тем не менее влияние религии на политическую жизнь современного общества остается значительным. Ряд государств признает одну из религий государственной и обязательной.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Религия как форма культуры является одним из важнейших источников нравственных ценностей и норм, регулирующих повседневную жизнь людей, хранит принципы общечеловеческой морали. Роль религии в возрождении и приумножении культурного наследия, приобщения к нему людей неоценима.</a:t>
            </a:r>
          </a:p>
          <a:p>
            <a:pPr>
              <a:lnSpc>
                <a:spcPct val="80000"/>
              </a:lnSpc>
            </a:pPr>
            <a:r>
              <a:rPr lang="ru-RU" sz="2000" dirty="0"/>
              <a:t>Религиозные противоречия продолжают быть источником и питательной средой кровавых конфликтов, терроризма, силой разъединения и противоборства. Религиозный фанатизм губителен, он противостоит культуре, общечеловеческим ценностям и интересам человека.</a:t>
            </a:r>
          </a:p>
          <a:p>
            <a:pPr>
              <a:lnSpc>
                <a:spcPct val="80000"/>
              </a:lnSpc>
            </a:pP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230722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400" dirty="0">
                <a:solidFill>
                  <a:srgbClr val="FF0000"/>
                </a:solidFill>
              </a:rPr>
              <a:t>ПРАВО </a:t>
            </a:r>
            <a:br>
              <a:rPr lang="ru-RU" sz="3400" dirty="0">
                <a:solidFill>
                  <a:srgbClr val="FF0000"/>
                </a:solidFill>
              </a:rPr>
            </a:br>
            <a:r>
              <a:rPr lang="ru-RU" sz="3400" dirty="0">
                <a:solidFill>
                  <a:srgbClr val="FF0000"/>
                </a:solidFill>
              </a:rPr>
              <a:t>на СВОБОДУ СОВЕСТИ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ru-RU" sz="3200" dirty="0" smtClean="0"/>
              <a:t>Ст. 28 Конституции РФ: « каждому гарантируется свобода совести, свобода вероисповедания, включая право исповедовать индивидуально или совместно с другими любую религию или не исповедовать никакой, свободно выбирать, иметь и распространять религиозные и иные убеждения и действовать в соответствии с ними».</a:t>
            </a:r>
          </a:p>
        </p:txBody>
      </p:sp>
    </p:spTree>
    <p:extLst>
      <p:ext uri="{BB962C8B-B14F-4D97-AF65-F5344CB8AC3E}">
        <p14:creationId xmlns:p14="http://schemas.microsoft.com/office/powerpoint/2010/main" val="2410047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ТАКИМ ОБРАЗОМ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Свобода совести оставляет за человеком выбор между религиозной верой и атеизмом, который отрицает существование Бога, каких- либо сверхъестественных сил и религий.</a:t>
            </a:r>
          </a:p>
        </p:txBody>
      </p:sp>
    </p:spTree>
    <p:extLst>
      <p:ext uri="{BB962C8B-B14F-4D97-AF65-F5344CB8AC3E}">
        <p14:creationId xmlns:p14="http://schemas.microsoft.com/office/powerpoint/2010/main" val="53048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ЯДРО РЕЛИГИИ- ВЕРА</a:t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В ней обнаруживаются важнейшие особенности, определяющие место религии в отношениях человека и мира.</a:t>
            </a:r>
          </a:p>
          <a:p>
            <a:pPr>
              <a:buNone/>
            </a:pPr>
            <a:r>
              <a:rPr lang="ru-RU" sz="2400" dirty="0" smtClean="0"/>
              <a:t>Там, где невозможно по тем или иным причинам познание, там нередко открывается поле деятельности для   ВЕРЫ</a:t>
            </a:r>
          </a:p>
          <a:p>
            <a:pPr>
              <a:buNone/>
            </a:pPr>
            <a:r>
              <a:rPr lang="ru-RU" sz="2400" dirty="0" smtClean="0"/>
              <a:t>Верование –убеждённость, эмоциональная приверженность какой-либо идее, реальной или иллюзорной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sz="2400" dirty="0" smtClean="0"/>
              <a:t>                 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ru-RU" dirty="0" smtClean="0"/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44421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Религиозная вера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1900" dirty="0">
                <a:solidFill>
                  <a:srgbClr val="FF0000"/>
                </a:solidFill>
              </a:rPr>
              <a:t>складывается из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Собственно веры, т.е.убеждения в истинности основ религиозного учения;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Знания наиболее существенных положений вероучения;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Признания и следования нормам нравственности, содержащимся в религиозных требованиях к человеку;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600">
                <a:solidFill>
                  <a:schemeClr val="tx1">
                    <a:lumMod val="75000"/>
                    <a:lumOff val="25000"/>
                  </a:schemeClr>
                </a:solidFill>
              </a:rPr>
              <a:t>Соблюдения норм и требований, предъявляемых к повседневной жизни человека.</a:t>
            </a:r>
          </a:p>
          <a:p>
            <a:pPr>
              <a:buFont typeface="Wingdings 3" charset="2"/>
              <a:buChar char=""/>
              <a:defRPr/>
            </a:pPr>
            <a:endParaRPr lang="ru-RU" sz="26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6207" y="361063"/>
            <a:ext cx="8911687" cy="128089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Какую роль играет религия в современном </a:t>
            </a:r>
            <a:r>
              <a:rPr lang="ru-RU" dirty="0" err="1" smtClean="0">
                <a:solidFill>
                  <a:srgbClr val="FF0000"/>
                </a:solidFill>
              </a:rPr>
              <a:t>миреслайд</a:t>
            </a:r>
            <a:r>
              <a:rPr lang="ru-RU" dirty="0" smtClean="0">
                <a:solidFill>
                  <a:srgbClr val="FF0000"/>
                </a:solidFill>
              </a:rPr>
              <a:t> №5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1…даёт человеку надежду, избавляет от одиночества</a:t>
            </a:r>
            <a:endParaRPr lang="ru-RU" sz="3200" dirty="0"/>
          </a:p>
          <a:p>
            <a:r>
              <a:rPr lang="ru-RU" sz="3200" dirty="0" smtClean="0"/>
              <a:t>2…воспитывает человека</a:t>
            </a:r>
          </a:p>
          <a:p>
            <a:r>
              <a:rPr lang="ru-RU" sz="3200" dirty="0" smtClean="0"/>
              <a:t>3…регулирует поведение людей в обществе</a:t>
            </a:r>
          </a:p>
          <a:p>
            <a:r>
              <a:rPr lang="ru-RU" sz="3200" dirty="0" smtClean="0"/>
              <a:t>4…сохраняет памятники культуры</a:t>
            </a:r>
          </a:p>
          <a:p>
            <a:r>
              <a:rPr lang="ru-RU" sz="3200" dirty="0" smtClean="0"/>
              <a:t>5…объединяет людей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3376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0"/>
            <a:ext cx="8229600" cy="908050"/>
          </a:xfrm>
        </p:spPr>
        <p:txBody>
          <a:bodyPr/>
          <a:lstStyle/>
          <a:p>
            <a:r>
              <a:rPr lang="ru-RU" sz="3600" b="1">
                <a:solidFill>
                  <a:srgbClr val="FF0000"/>
                </a:solidFill>
                <a:latin typeface="Georgia" panose="02040502050405020303" pitchFamily="18" charset="0"/>
              </a:rPr>
              <a:t>Основные функции религии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964238" y="981075"/>
            <a:ext cx="6227762" cy="5661025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 b="1"/>
              <a:t> </a:t>
            </a:r>
            <a:r>
              <a:rPr lang="ru-RU" sz="2000">
                <a:latin typeface="Georgia" panose="02040502050405020303" pitchFamily="18" charset="0"/>
              </a:rPr>
              <a:t>— задает критерии, с точки зрения которых осмысливается мир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  </a:t>
            </a:r>
            <a:r>
              <a:rPr lang="ru-RU" sz="2000">
                <a:latin typeface="Georgia" panose="02040502050405020303" pitchFamily="18" charset="0"/>
              </a:rPr>
              <a:t>— общение верующих между собой, «общение» с богами, ангелами (духами), душами умерших, святыми. Психологический аспект.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 </a:t>
            </a:r>
            <a:r>
              <a:rPr lang="ru-RU" sz="2000">
                <a:latin typeface="Georgia" panose="02040502050405020303" pitchFamily="18" charset="0"/>
              </a:rPr>
              <a:t> — осознание индивидом содержания определённых ценностных установок и нравственных норм, которые   выступают   программой поведения людей.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  </a:t>
            </a:r>
            <a:r>
              <a:rPr lang="ru-RU" sz="2000">
                <a:latin typeface="Georgia" panose="02040502050405020303" pitchFamily="18" charset="0"/>
              </a:rPr>
              <a:t>— позволяет людям осознавать себя как единую религиозную общность, скреплённую общими ценностями и целями.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 </a:t>
            </a:r>
            <a:r>
              <a:rPr lang="ru-RU" sz="2000">
                <a:latin typeface="Georgia" panose="02040502050405020303" pitchFamily="18" charset="0"/>
              </a:rPr>
              <a:t> — лидеры различных общностей и государств используют религию для оправдания своих действий, сплочения либо разделения людей по религиозной принадлежности в политических целях.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 </a:t>
            </a:r>
            <a:r>
              <a:rPr lang="ru-RU" sz="2000">
                <a:latin typeface="Georgia" panose="02040502050405020303" pitchFamily="18" charset="0"/>
              </a:rPr>
              <a:t> — способствует  развитию основ культуры   (письменность, иконопись, музыка, этикет, мораль, философия и т. п.)</a:t>
            </a:r>
          </a:p>
        </p:txBody>
      </p:sp>
      <p:sp>
        <p:nvSpPr>
          <p:cNvPr id="13317" name="Rectangle 3"/>
          <p:cNvSpPr>
            <a:spLocks noChangeArrowheads="1"/>
          </p:cNvSpPr>
          <p:nvPr/>
        </p:nvSpPr>
        <p:spPr bwMode="auto">
          <a:xfrm>
            <a:off x="1524000" y="981076"/>
            <a:ext cx="3132138" cy="566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Мировоззренческая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latin typeface="Georgia" panose="02040502050405020303" pitchFamily="18" charset="0"/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Коммуникативная </a:t>
            </a:r>
            <a:r>
              <a:rPr lang="ru-RU" sz="2000">
                <a:latin typeface="Georgia" panose="02040502050405020303" pitchFamily="18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Регулятивная</a:t>
            </a:r>
            <a:r>
              <a:rPr lang="ru-RU" sz="2000">
                <a:latin typeface="Georgia" panose="02040502050405020303" pitchFamily="18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Интегративная </a:t>
            </a:r>
            <a:r>
              <a:rPr lang="ru-RU" sz="2000">
                <a:latin typeface="Georgia" panose="02040502050405020303" pitchFamily="18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Политическая</a:t>
            </a:r>
            <a:r>
              <a:rPr lang="ru-RU" sz="2000">
                <a:latin typeface="Georgia" panose="02040502050405020303" pitchFamily="18" charset="0"/>
              </a:rPr>
              <a:t> 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000" b="1">
              <a:latin typeface="Georgia" panose="02040502050405020303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 b="1">
                <a:latin typeface="Georgia" panose="02040502050405020303" pitchFamily="18" charset="0"/>
              </a:rPr>
              <a:t>Культурная</a:t>
            </a:r>
            <a:r>
              <a:rPr lang="ru-RU" sz="200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258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0"/>
            <a:ext cx="8229600" cy="1143000"/>
          </a:xfrm>
        </p:spPr>
        <p:txBody>
          <a:bodyPr/>
          <a:lstStyle/>
          <a:p>
            <a:r>
              <a:rPr lang="ru-RU" sz="3600" b="1">
                <a:solidFill>
                  <a:srgbClr val="FF0000"/>
                </a:solidFill>
                <a:latin typeface="Georgia" panose="02040502050405020303" pitchFamily="18" charset="0"/>
              </a:rPr>
              <a:t>Ранние формы религии  </a:t>
            </a:r>
          </a:p>
        </p:txBody>
      </p:sp>
      <p:pic>
        <p:nvPicPr>
          <p:cNvPr id="6150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236"/>
          <a:stretch>
            <a:fillRect/>
          </a:stretch>
        </p:blipFill>
        <p:spPr bwMode="auto">
          <a:xfrm>
            <a:off x="7104063" y="1700214"/>
            <a:ext cx="3200400" cy="414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5"/>
          <p:cNvSpPr>
            <a:spLocks noChangeArrowheads="1"/>
          </p:cNvSpPr>
          <p:nvPr/>
        </p:nvSpPr>
        <p:spPr bwMode="auto">
          <a:xfrm>
            <a:off x="1919289" y="908050"/>
            <a:ext cx="4968875" cy="1944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Georgia" panose="02040502050405020303" pitchFamily="18" charset="0"/>
              </a:rPr>
              <a:t>Тотемизм</a:t>
            </a:r>
          </a:p>
          <a:p>
            <a:pPr algn="ctr">
              <a:buFontTx/>
              <a:buNone/>
            </a:pPr>
            <a:r>
              <a:rPr lang="ru-RU" sz="2800">
                <a:latin typeface="Georgia" panose="02040502050405020303" pitchFamily="18" charset="0"/>
              </a:rPr>
              <a:t>(от тотем – «его род»)-поклонение рода, племени, животному или растению как своему предку и защитнику</a:t>
            </a:r>
          </a:p>
        </p:txBody>
      </p:sp>
      <p:sp>
        <p:nvSpPr>
          <p:cNvPr id="6152" name="Rectangle 5"/>
          <p:cNvSpPr>
            <a:spLocks noChangeArrowheads="1"/>
          </p:cNvSpPr>
          <p:nvPr/>
        </p:nvSpPr>
        <p:spPr bwMode="auto">
          <a:xfrm>
            <a:off x="1774826" y="3716339"/>
            <a:ext cx="4968875" cy="1944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Georgia" panose="02040502050405020303" pitchFamily="18" charset="0"/>
              </a:rPr>
              <a:t>Фетишизм</a:t>
            </a:r>
          </a:p>
          <a:p>
            <a:pPr algn="ctr">
              <a:buFontTx/>
              <a:buNone/>
            </a:pPr>
            <a:r>
              <a:rPr lang="ru-RU" sz="2800">
                <a:latin typeface="Georgia" panose="02040502050405020303" pitchFamily="18" charset="0"/>
              </a:rPr>
              <a:t>(от фетиш – «идол, амулет»)- религиозное поклонение рода, когда отдельным предметам придается магическая сила.</a:t>
            </a:r>
          </a:p>
        </p:txBody>
      </p:sp>
    </p:spTree>
    <p:extLst>
      <p:ext uri="{BB962C8B-B14F-4D97-AF65-F5344CB8AC3E}">
        <p14:creationId xmlns:p14="http://schemas.microsoft.com/office/powerpoint/2010/main" val="3403228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62400" y="0"/>
            <a:ext cx="8229600" cy="1143000"/>
          </a:xfrm>
        </p:spPr>
        <p:txBody>
          <a:bodyPr/>
          <a:lstStyle/>
          <a:p>
            <a:r>
              <a:rPr lang="ru-RU" sz="3600" b="1">
                <a:solidFill>
                  <a:srgbClr val="FF0000"/>
                </a:solidFill>
                <a:latin typeface="Georgia" panose="02040502050405020303" pitchFamily="18" charset="0"/>
              </a:rPr>
              <a:t>Ранние формы религии  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1703388" y="1412875"/>
            <a:ext cx="4679950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</a:pPr>
            <a:r>
              <a:rPr lang="ru-RU" sz="2800" b="1">
                <a:solidFill>
                  <a:srgbClr val="FF0000"/>
                </a:solidFill>
                <a:latin typeface="Georgia" panose="02040502050405020303" pitchFamily="18" charset="0"/>
              </a:rPr>
              <a:t>Анимизм</a:t>
            </a:r>
          </a:p>
          <a:p>
            <a:pPr algn="ctr">
              <a:buFontTx/>
              <a:buNone/>
            </a:pPr>
            <a:r>
              <a:rPr lang="ru-RU" sz="2800">
                <a:latin typeface="Georgia" panose="02040502050405020303" pitchFamily="18" charset="0"/>
              </a:rPr>
              <a:t>(от лат. anima — душа) — выражение веры в духов(душу) как причину жизни и явлений природы.</a:t>
            </a:r>
            <a:r>
              <a:rPr lang="ru-RU"/>
              <a:t> </a:t>
            </a:r>
          </a:p>
        </p:txBody>
      </p:sp>
      <p:pic>
        <p:nvPicPr>
          <p:cNvPr id="38920" name="Picture 8" descr="i33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5638" y="3419475"/>
            <a:ext cx="4445000" cy="325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35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ТИПЫ религии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2589212" y="1415441"/>
            <a:ext cx="8915400" cy="4759891"/>
          </a:xfrm>
        </p:spPr>
        <p:txBody>
          <a:bodyPr rtlCol="0">
            <a:normAutofit/>
          </a:bodyPr>
          <a:lstStyle/>
          <a:p>
            <a:pPr>
              <a:buFont typeface="Wingdings 3" charset="2"/>
              <a:buChar char=""/>
              <a:defRPr/>
            </a:pPr>
            <a:r>
              <a:rPr lang="ru-RU" sz="2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МОНОТЕИСТИЧЕСКИЕ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 основанные на вере в одного бога;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ПОЛИТЕИСТИЧЕСКИЕ</a:t>
            </a:r>
            <a:r>
              <a:rPr lang="ru-RU" sz="2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исповедующие многобожие;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РИТУАЛЬНЫЕ</a:t>
            </a:r>
            <a:r>
              <a:rPr lang="ru-RU" sz="2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с акцентом на выполнение определенных культовых действий</a:t>
            </a:r>
          </a:p>
          <a:p>
            <a:pPr>
              <a:buFont typeface="Wingdings 3" charset="2"/>
              <a:buChar char=""/>
              <a:defRPr/>
            </a:pPr>
            <a:r>
              <a:rPr lang="ru-RU" sz="21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РЕЛИГИИ СПАСЕНИЯ- </a:t>
            </a:r>
            <a:r>
              <a:rPr lang="ru-RU" sz="21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ПРИЗНАЮЩИЕ ГДАВНЫМ ВЕРОУЧЕНИЕ, ПРЕДСТАВЛЕНИЕ О МИРЕ И ЧЕЛОВЕКЕ, ИХ ПОСМЕТНОЙ СУДЬБЕ</a:t>
            </a:r>
            <a:endParaRPr lang="ru-RU" sz="21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677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2.6|16.2|1"/>
</p:tagLst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174</TotalTime>
  <Words>887</Words>
  <Application>Microsoft Office PowerPoint</Application>
  <PresentationFormat>Широкоэкранный</PresentationFormat>
  <Paragraphs>134</Paragraphs>
  <Slides>22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2" baseType="lpstr">
      <vt:lpstr>Arial</vt:lpstr>
      <vt:lpstr>Calibri</vt:lpstr>
      <vt:lpstr>Century Gothic</vt:lpstr>
      <vt:lpstr>Georgia</vt:lpstr>
      <vt:lpstr>Times</vt:lpstr>
      <vt:lpstr>Times New Roman</vt:lpstr>
      <vt:lpstr>Wingdings</vt:lpstr>
      <vt:lpstr>Wingdings 2</vt:lpstr>
      <vt:lpstr>Wingdings 3</vt:lpstr>
      <vt:lpstr>Легкий дым</vt:lpstr>
      <vt:lpstr>Религия. Роль религии в жизни общества.</vt:lpstr>
      <vt:lpstr>Религия – это…</vt:lpstr>
      <vt:lpstr>ЯДРО РЕЛИГИИ- ВЕРА </vt:lpstr>
      <vt:lpstr>Религиозная вера складывается из</vt:lpstr>
      <vt:lpstr>Какую роль играет религия в современном миреслайд №5</vt:lpstr>
      <vt:lpstr>Основные функции религии</vt:lpstr>
      <vt:lpstr>Ранние формы религии  </vt:lpstr>
      <vt:lpstr>Ранние формы религии  </vt:lpstr>
      <vt:lpstr>ТИПЫ религии</vt:lpstr>
      <vt:lpstr>Группы религий</vt:lpstr>
      <vt:lpstr>Презентация PowerPoint</vt:lpstr>
      <vt:lpstr>Признаки мировых религий</vt:lpstr>
      <vt:lpstr>Религии государственные, имеющие национальные идеи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Роль религии в современном мире: </vt:lpstr>
      <vt:lpstr>ПРАВО  на СВОБОДУ СОВЕСТИ</vt:lpstr>
      <vt:lpstr>ТАКИМ ОБРАЗОМ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Религия. Роль религии в жизни общества</dc:title>
  <dc:creator>XTreme.ws</dc:creator>
  <cp:lastModifiedBy>User</cp:lastModifiedBy>
  <cp:revision>19</cp:revision>
  <dcterms:created xsi:type="dcterms:W3CDTF">2016-08-21T02:20:29Z</dcterms:created>
  <dcterms:modified xsi:type="dcterms:W3CDTF">2020-04-25T15:00:56Z</dcterms:modified>
</cp:coreProperties>
</file>